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66" r:id="rId2"/>
    <p:sldId id="258" r:id="rId3"/>
    <p:sldId id="265" r:id="rId4"/>
    <p:sldId id="261" r:id="rId5"/>
    <p:sldId id="262" r:id="rId6"/>
    <p:sldId id="263" r:id="rId7"/>
    <p:sldId id="257" r:id="rId8"/>
    <p:sldId id="259" r:id="rId9"/>
    <p:sldId id="260" r:id="rId10"/>
    <p:sldId id="276" r:id="rId11"/>
    <p:sldId id="277" r:id="rId12"/>
    <p:sldId id="278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985" autoAdjust="0"/>
  </p:normalViewPr>
  <p:slideViewPr>
    <p:cSldViewPr>
      <p:cViewPr varScale="1">
        <p:scale>
          <a:sx n="86" d="100"/>
          <a:sy n="86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12BF7-6393-46FA-84DF-8F2373D068B4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36BB-F4F1-4B57-8D81-65B46B565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34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04CFA8-A976-442B-B06B-1A4F18F9793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DF6539-BD02-4640-BB5D-D53361036D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NazmievRR\Рабочий стол\наталья\фоны презентаций\глобу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357882" cy="49291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714356"/>
            <a:ext cx="635798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Родственные</a:t>
            </a:r>
            <a:r>
              <a:rPr lang="ru-RU" sz="4800" dirty="0" smtClean="0"/>
              <a:t> слова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144187" y="5929330"/>
            <a:ext cx="39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Урок русского языка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  <a:p>
            <a:endParaRPr lang="be-BY" dirty="0"/>
          </a:p>
        </p:txBody>
      </p:sp>
    </p:spTree>
    <p:extLst>
      <p:ext uri="{BB962C8B-B14F-4D97-AF65-F5344CB8AC3E}">
        <p14:creationId xmlns="" xmlns:p14="http://schemas.microsoft.com/office/powerpoint/2010/main" val="3002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  <a:p>
            <a:endParaRPr lang="be-BY" dirty="0"/>
          </a:p>
        </p:txBody>
      </p:sp>
    </p:spTree>
    <p:extLst>
      <p:ext uri="{BB962C8B-B14F-4D97-AF65-F5344CB8AC3E}">
        <p14:creationId xmlns="" xmlns:p14="http://schemas.microsoft.com/office/powerpoint/2010/main" val="3202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  <a:p>
            <a:endParaRPr lang="be-BY" dirty="0"/>
          </a:p>
        </p:txBody>
      </p:sp>
    </p:spTree>
    <p:extLst>
      <p:ext uri="{BB962C8B-B14F-4D97-AF65-F5344CB8AC3E}">
        <p14:creationId xmlns="" xmlns:p14="http://schemas.microsoft.com/office/powerpoint/2010/main" val="15105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71472" y="0"/>
            <a:ext cx="8286808" cy="131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Найдите моих родственников, ребята.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t0.gstatic.com/images?q=tbn:ANd9GcQ9P9SlglkEEQKnR069oOr1TrqzpjbekyKBs126G_RLQB4qi5JOkW0e2cJ4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2286016" cy="1857388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SjF8FAJ4SBshZ5rQoG8AbJiYrVAAjpGukeP4K9o_qey-Q-Qo46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1914525" cy="2390775"/>
          </a:xfrm>
          <a:prstGeom prst="rect">
            <a:avLst/>
          </a:prstGeom>
          <a:noFill/>
        </p:spPr>
      </p:pic>
      <p:pic>
        <p:nvPicPr>
          <p:cNvPr id="22534" name="Picture 6" descr="http://img1.liveinternet.ru/images/attach/b/3/21/482/21482151_1206706898_vol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214818"/>
            <a:ext cx="1357321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3286124"/>
            <a:ext cx="157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волк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285992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волчица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71475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волчонок</a:t>
            </a:r>
            <a:endParaRPr lang="ru-RU" dirty="0"/>
          </a:p>
        </p:txBody>
      </p:sp>
      <p:pic>
        <p:nvPicPr>
          <p:cNvPr id="22536" name="Picture 8" descr="http://t1.gstatic.com/images?q=tbn:ANd9GcR_PjItm01DGCnq-7NADMJF9vsECQeRK7okldCq8x3ei_PUL54_KLGRj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357298"/>
            <a:ext cx="2071702" cy="2928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16" y="435769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волчище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0.gstatic.com/images?q=tbn:ANd9GcSbAQNlxFM5BSrjeH36vocoB4Hai1G06lX07X3oE8FCBEfA1tbIB5VEZ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286016" cy="3000396"/>
          </a:xfrm>
          <a:prstGeom prst="rect">
            <a:avLst/>
          </a:prstGeom>
          <a:noFill/>
        </p:spPr>
      </p:pic>
      <p:pic>
        <p:nvPicPr>
          <p:cNvPr id="37892" name="Picture 4" descr="http://f2.foto.rambler.ru/preview/r/668x447/4ce04b11-238e-7972-16e0-2559356ec201/%D0%9B%D0%BE%D1%81%D0%B8%D1%85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428892" cy="2571768"/>
          </a:xfrm>
          <a:prstGeom prst="rect">
            <a:avLst/>
          </a:prstGeom>
          <a:noFill/>
        </p:spPr>
      </p:pic>
      <p:pic>
        <p:nvPicPr>
          <p:cNvPr id="37896" name="Picture 8" descr="http://t3.gstatic.com/images?q=tbn:ANd9GcTCKetg-nEVHzpaL9C144CuPWX5-CZruDdxR4Gpo5YE9OQYxpID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14488"/>
            <a:ext cx="2466975" cy="1857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25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лось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500430" y="4071942"/>
            <a:ext cx="231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лосиха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4071942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лосёнок</a:t>
            </a:r>
            <a:endParaRPr lang="ru-RU" sz="2400" b="1" dirty="0"/>
          </a:p>
        </p:txBody>
      </p:sp>
      <p:pic>
        <p:nvPicPr>
          <p:cNvPr id="37898" name="Picture 10" descr="http://img-fotki.yandex.ru/get/13/boris-severyukhin.8/0_78e9_266fd653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857760"/>
            <a:ext cx="2643206" cy="1571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5286388"/>
            <a:ext cx="1511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лосиный</a:t>
            </a:r>
          </a:p>
          <a:p>
            <a:r>
              <a:rPr lang="ru-RU" sz="2400" b="1" dirty="0" smtClean="0"/>
              <a:t>(след)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NazmievRR\Рабочий стол\наталья\фоны презентаций\сов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4429156" cy="4357718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571472" y="285728"/>
            <a:ext cx="8286808" cy="131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Что нового вы узнали на уроке, ребята?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285992"/>
            <a:ext cx="314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МОЛОДЦЫ!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072198" y="3357562"/>
            <a:ext cx="1500198" cy="141446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233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428760" cy="2643206"/>
          </a:xfrm>
          <a:prstGeom prst="rect">
            <a:avLst/>
          </a:prstGeom>
          <a:noFill/>
        </p:spPr>
      </p:pic>
      <p:pic>
        <p:nvPicPr>
          <p:cNvPr id="3075" name="Picture 3" descr="j0292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71480"/>
            <a:ext cx="1928826" cy="2357454"/>
          </a:xfrm>
          <a:prstGeom prst="rect">
            <a:avLst/>
          </a:prstGeom>
          <a:noFill/>
        </p:spPr>
      </p:pic>
      <p:pic>
        <p:nvPicPr>
          <p:cNvPr id="3076" name="Picture 4" descr="j0292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428892" cy="3000396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596" y="3643314"/>
            <a:ext cx="2433644" cy="2876560"/>
            <a:chOff x="0" y="2024"/>
            <a:chExt cx="1447" cy="1501"/>
          </a:xfrm>
        </p:grpSpPr>
        <p:pic>
          <p:nvPicPr>
            <p:cNvPr id="3077" name="Picture 5" descr="j02321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024"/>
              <a:ext cx="975" cy="1501"/>
            </a:xfrm>
            <a:prstGeom prst="rect">
              <a:avLst/>
            </a:prstGeom>
            <a:noFill/>
          </p:spPr>
        </p:pic>
        <p:pic>
          <p:nvPicPr>
            <p:cNvPr id="3078" name="Picture 6" descr="j0283769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8" y="2659"/>
              <a:ext cx="699" cy="771"/>
            </a:xfrm>
            <a:prstGeom prst="rect">
              <a:avLst/>
            </a:prstGeom>
            <a:noFill/>
          </p:spPr>
        </p:pic>
      </p:grp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57422" y="3000372"/>
            <a:ext cx="400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33CC33"/>
                </a:solidFill>
                <a:latin typeface="Arial" charset="0"/>
              </a:rPr>
              <a:t>Родственники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363788" y="6048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14546" y="571480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Если люди  происходят из одного рода, семьи, то они часто похожи между собой</a:t>
            </a:r>
            <a:r>
              <a:rPr lang="ru-RU" sz="2400" dirty="0">
                <a:latin typeface="Arial" charset="0"/>
              </a:rPr>
              <a:t>.                                                             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43108" y="2428868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Arial" charset="0"/>
              </a:rPr>
              <a:t>Как их можно назвать?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NazmievRR\Рабочий стол\наталья\фоны презентаций\учен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3786214" cy="3857652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785786" y="214290"/>
            <a:ext cx="8072494" cy="2428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 меня много родственников.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А интересно, есть ли родственники у </a:t>
            </a:r>
            <a:r>
              <a:rPr lang="ru-RU" sz="2800" b="1" u="sng" dirty="0" smtClean="0">
                <a:solidFill>
                  <a:srgbClr val="FFFF00"/>
                </a:solidFill>
              </a:rPr>
              <a:t>слов?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wnload-foto.ru/engine/dude/index/leech_out.php?i%3AaHR0cDovL2kwMDUucmFkaWthbC5ydS8wOTA1L2RiLzZiZGFjNzk5MTY2NS5qcGc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6248" y="5500702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306896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садик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2996952"/>
            <a:ext cx="148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садовый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1844824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садовник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8367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посадка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69269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садить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1988840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рассада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4357686" y="542926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oto-ramoshki.ru/engine/dude/index/leech_out.php?i%3AaHR0cDovL3M1MS5yYWRpa2FsLnJ1L2kxMzQvMDkwNi9mMi9mOTFiY2I3MzMxMTY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5214950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лес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64318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лесник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264318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лесной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28586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лесок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357298"/>
            <a:ext cx="158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перелесок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214423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лесочек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214422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лесовичок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Sun 10"/>
          <p:cNvSpPr/>
          <p:nvPr/>
        </p:nvSpPr>
        <p:spPr>
          <a:xfrm>
            <a:off x="4071934" y="514351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hoto4life.ru/uploads/posts/2010-06/1277232405_gen-drev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557214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лист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3571876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листик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928934"/>
            <a:ext cx="1081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листок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2928934"/>
            <a:ext cx="138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листочек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119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листать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071546"/>
            <a:ext cx="1418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листовой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92867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перелистывать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1000108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листающий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fitoapteka.com/cache/imagick_895d5787fc982f6c953d40060a6d5c6ee4746e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429240"/>
            <a:ext cx="3571868" cy="1428760"/>
          </a:xfrm>
          <a:prstGeom prst="rect">
            <a:avLst/>
          </a:prstGeom>
          <a:noFill/>
        </p:spPr>
      </p:pic>
      <p:sp>
        <p:nvSpPr>
          <p:cNvPr id="12" name="6-Point Star 11"/>
          <p:cNvSpPr/>
          <p:nvPr/>
        </p:nvSpPr>
        <p:spPr>
          <a:xfrm>
            <a:off x="4714876" y="594360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Новоселова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341438"/>
            <a:ext cx="1939925" cy="2519362"/>
          </a:xfrm>
          <a:prstGeom prst="rect">
            <a:avLst/>
          </a:prstGeom>
          <a:noFill/>
        </p:spPr>
      </p:pic>
      <p:pic>
        <p:nvPicPr>
          <p:cNvPr id="2063" name="Picture 15" descr="гри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975" y="2420938"/>
            <a:ext cx="1338263" cy="1357312"/>
          </a:xfrm>
          <a:prstGeom prst="rect">
            <a:avLst/>
          </a:prstGeom>
          <a:noFill/>
        </p:spPr>
      </p:pic>
      <p:pic>
        <p:nvPicPr>
          <p:cNvPr id="2065" name="Picture 17" descr="гриб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5" y="1844675"/>
            <a:ext cx="1704975" cy="1909763"/>
          </a:xfrm>
          <a:prstGeom prst="rect">
            <a:avLst/>
          </a:prstGeom>
          <a:noFill/>
        </p:spPr>
      </p:pic>
      <p:pic>
        <p:nvPicPr>
          <p:cNvPr id="2067" name="Picture 19" descr="грибочки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578100"/>
            <a:ext cx="1423988" cy="1162050"/>
          </a:xfrm>
          <a:prstGeom prst="rect">
            <a:avLst/>
          </a:prstGeom>
          <a:noFill/>
        </p:spPr>
      </p:pic>
      <p:pic>
        <p:nvPicPr>
          <p:cNvPr id="2070" name="Picture 22" descr="j02157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428868"/>
            <a:ext cx="1301750" cy="1343025"/>
          </a:xfrm>
          <a:prstGeom prst="rect">
            <a:avLst/>
          </a:prstGeom>
          <a:noFill/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00034" y="4292600"/>
            <a:ext cx="1209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гриб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071670" y="4292600"/>
            <a:ext cx="1347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грибок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643306" y="4292600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грибочки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651500" y="4292600"/>
            <a:ext cx="14922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/>
                </a:solidFill>
              </a:rPr>
              <a:t>грибной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/>
                </a:solidFill>
              </a:rPr>
              <a:t>(суп)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7235825" y="4292600"/>
            <a:ext cx="1908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грибник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85720" y="5257562"/>
            <a:ext cx="84248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</a:rPr>
              <a:t>Родственные слова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 Имеют общую </a:t>
            </a:r>
            <a:r>
              <a:rPr lang="ru-RU" sz="2800" b="1" dirty="0">
                <a:solidFill>
                  <a:schemeClr val="accent2"/>
                </a:solidFill>
              </a:rPr>
              <a:t>часть.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971550" y="15462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187450" y="162877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755650" y="16144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Horizontal Scroll 17"/>
          <p:cNvSpPr/>
          <p:nvPr/>
        </p:nvSpPr>
        <p:spPr>
          <a:xfrm>
            <a:off x="500034" y="0"/>
            <a:ext cx="8286808" cy="131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Ребята, скажите , из какого корня выросла наша семья?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3" grpId="0"/>
      <p:bldP spid="2074" grpId="0"/>
      <p:bldP spid="2075" grpId="0"/>
      <p:bldP spid="2076" grpId="0"/>
      <p:bldP spid="207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j0345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196975" cy="762000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285984" y="1785926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</a:rPr>
              <a:t>рыба</a:t>
            </a:r>
          </a:p>
        </p:txBody>
      </p:sp>
      <p:pic>
        <p:nvPicPr>
          <p:cNvPr id="2059" name="Picture 11" descr="j0232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949325" cy="815975"/>
          </a:xfrm>
          <a:prstGeom prst="rect">
            <a:avLst/>
          </a:prstGeom>
          <a:noFill/>
        </p:spPr>
      </p:pic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071670" y="2857496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</a:rPr>
              <a:t>рыбка</a:t>
            </a:r>
          </a:p>
        </p:txBody>
      </p:sp>
      <p:pic>
        <p:nvPicPr>
          <p:cNvPr id="2071" name="Picture 23" descr="j02836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71612"/>
            <a:ext cx="949325" cy="1008062"/>
          </a:xfrm>
          <a:prstGeom prst="rect">
            <a:avLst/>
          </a:prstGeom>
          <a:noFill/>
        </p:spPr>
      </p:pic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6643702" y="2071678"/>
            <a:ext cx="1608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0066"/>
                </a:solidFill>
              </a:rPr>
              <a:t>  </a:t>
            </a:r>
            <a:r>
              <a:rPr lang="ru-RU" sz="2800" b="1" dirty="0">
                <a:solidFill>
                  <a:srgbClr val="FF0066"/>
                </a:solidFill>
              </a:rPr>
              <a:t>рыбак</a:t>
            </a:r>
          </a:p>
        </p:txBody>
      </p:sp>
      <p:pic>
        <p:nvPicPr>
          <p:cNvPr id="2060" name="Picture 12" descr="j02808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1352550" cy="1100138"/>
          </a:xfrm>
          <a:prstGeom prst="rect">
            <a:avLst/>
          </a:prstGeom>
          <a:noFill/>
        </p:spPr>
      </p:pic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2143108" y="4286256"/>
            <a:ext cx="188117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</a:rPr>
              <a:t>рыбочка</a:t>
            </a:r>
          </a:p>
        </p:txBody>
      </p:sp>
      <p:pic>
        <p:nvPicPr>
          <p:cNvPr id="2074" name="Picture 26" descr="j02332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071810"/>
            <a:ext cx="1220787" cy="1730375"/>
          </a:xfrm>
          <a:prstGeom prst="rect">
            <a:avLst/>
          </a:prstGeom>
          <a:noFill/>
        </p:spPr>
      </p:pic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6715140" y="4143380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0066"/>
                </a:solidFill>
              </a:rPr>
              <a:t>рыбалка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2048" name="Text Box 0"/>
          <p:cNvSpPr txBox="1">
            <a:spLocks noChangeArrowheads="1"/>
          </p:cNvSpPr>
          <p:nvPr/>
        </p:nvSpPr>
        <p:spPr bwMode="auto">
          <a:xfrm>
            <a:off x="214282" y="578645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Делаю вывод: родственные слова имеют общую часть и общее смысловое </a:t>
            </a:r>
            <a:r>
              <a:rPr lang="ru-RU" sz="2400" b="1" dirty="0" smtClean="0">
                <a:solidFill>
                  <a:schemeClr val="accent2"/>
                </a:solidFill>
              </a:rPr>
              <a:t>значение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571472" y="0"/>
            <a:ext cx="8286808" cy="131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Ребята, скажите , из какого корня выросла наша семья?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2080" grpId="0"/>
      <p:bldP spid="2082" grpId="0"/>
      <p:bldP spid="2083" grpId="0"/>
      <p:bldP spid="2084" grpId="0"/>
      <p:bldP spid="204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7158" y="2071678"/>
            <a:ext cx="124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гусь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93688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85720" y="3714752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гусыня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286248" y="1928802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гусеница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429124" y="3615055"/>
            <a:ext cx="1511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гусята</a:t>
            </a:r>
          </a:p>
        </p:txBody>
      </p:sp>
      <p:pic>
        <p:nvPicPr>
          <p:cNvPr id="2061" name="Picture 13" descr="Новоселова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2143140" cy="1928826"/>
          </a:xfrm>
          <a:prstGeom prst="rect">
            <a:avLst/>
          </a:prstGeom>
          <a:noFill/>
        </p:spPr>
      </p:pic>
      <p:pic>
        <p:nvPicPr>
          <p:cNvPr id="2062" name="Picture 14" descr="Новоселов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143248"/>
            <a:ext cx="2071702" cy="1857388"/>
          </a:xfrm>
          <a:prstGeom prst="rect">
            <a:avLst/>
          </a:prstGeom>
          <a:noFill/>
        </p:spPr>
      </p:pic>
      <p:pic>
        <p:nvPicPr>
          <p:cNvPr id="2063" name="Picture 15" descr="Новоселова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357298"/>
            <a:ext cx="2071702" cy="1428760"/>
          </a:xfrm>
          <a:prstGeom prst="rect">
            <a:avLst/>
          </a:prstGeom>
          <a:noFill/>
        </p:spPr>
      </p:pic>
      <p:pic>
        <p:nvPicPr>
          <p:cNvPr id="2065" name="Picture 17" descr="кузьмина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214686"/>
            <a:ext cx="1857388" cy="1785950"/>
          </a:xfrm>
          <a:prstGeom prst="rect">
            <a:avLst/>
          </a:prstGeom>
          <a:noFill/>
        </p:spPr>
      </p:pic>
      <p:sp>
        <p:nvSpPr>
          <p:cNvPr id="3073" name="Text Box 1025"/>
          <p:cNvSpPr txBox="1">
            <a:spLocks noChangeArrowheads="1"/>
          </p:cNvSpPr>
          <p:nvPr/>
        </p:nvSpPr>
        <p:spPr bwMode="auto">
          <a:xfrm>
            <a:off x="3635375" y="11969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2643174" y="5357826"/>
            <a:ext cx="278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РОДСТВЕННЫЕ СЛОВА</a:t>
            </a:r>
          </a:p>
        </p:txBody>
      </p:sp>
      <p:sp>
        <p:nvSpPr>
          <p:cNvPr id="3076" name="Line 1028"/>
          <p:cNvSpPr>
            <a:spLocks noChangeShapeType="1"/>
          </p:cNvSpPr>
          <p:nvPr/>
        </p:nvSpPr>
        <p:spPr bwMode="auto">
          <a:xfrm flipH="1">
            <a:off x="2000232" y="5786454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" name="Line 1029"/>
          <p:cNvSpPr>
            <a:spLocks noChangeShapeType="1"/>
          </p:cNvSpPr>
          <p:nvPr/>
        </p:nvSpPr>
        <p:spPr bwMode="auto">
          <a:xfrm>
            <a:off x="5072066" y="5786454"/>
            <a:ext cx="5778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Text Box 1031"/>
          <p:cNvSpPr txBox="1">
            <a:spLocks noChangeArrowheads="1"/>
          </p:cNvSpPr>
          <p:nvPr/>
        </p:nvSpPr>
        <p:spPr bwMode="auto">
          <a:xfrm>
            <a:off x="928662" y="6215082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общее звучание</a:t>
            </a:r>
          </a:p>
        </p:txBody>
      </p:sp>
      <p:sp>
        <p:nvSpPr>
          <p:cNvPr id="3080" name="Text Box 1032"/>
          <p:cNvSpPr txBox="1">
            <a:spLocks noChangeArrowheads="1"/>
          </p:cNvSpPr>
          <p:nvPr/>
        </p:nvSpPr>
        <p:spPr bwMode="auto">
          <a:xfrm>
            <a:off x="5357818" y="6215082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общее значение</a:t>
            </a:r>
          </a:p>
        </p:txBody>
      </p:sp>
      <p:sp>
        <p:nvSpPr>
          <p:cNvPr id="3083" name="Text Box 1035"/>
          <p:cNvSpPr txBox="1">
            <a:spLocks noChangeArrowheads="1"/>
          </p:cNvSpPr>
          <p:nvPr/>
        </p:nvSpPr>
        <p:spPr bwMode="auto">
          <a:xfrm>
            <a:off x="323850" y="41497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4" name="Text Box 1036"/>
          <p:cNvSpPr txBox="1">
            <a:spLocks noChangeArrowheads="1"/>
          </p:cNvSpPr>
          <p:nvPr/>
        </p:nvSpPr>
        <p:spPr bwMode="auto">
          <a:xfrm>
            <a:off x="0" y="4724400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" name="Horizontal Scroll 20"/>
          <p:cNvSpPr/>
          <p:nvPr/>
        </p:nvSpPr>
        <p:spPr>
          <a:xfrm>
            <a:off x="571472" y="0"/>
            <a:ext cx="8286808" cy="131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Все ли слова, похожие по звучанию, можно назвать родственными?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7" grpId="0"/>
      <p:bldP spid="2058" grpId="0"/>
      <p:bldP spid="2060" grpId="0"/>
      <p:bldP spid="3075" grpId="0"/>
      <p:bldP spid="3076" grpId="0" animBg="1"/>
      <p:bldP spid="3077" grpId="0" animBg="1"/>
      <p:bldP spid="3079" grpId="0"/>
      <p:bldP spid="308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364</TotalTime>
  <Words>168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user</cp:lastModifiedBy>
  <cp:revision>69</cp:revision>
  <dcterms:created xsi:type="dcterms:W3CDTF">2011-04-08T09:54:13Z</dcterms:created>
  <dcterms:modified xsi:type="dcterms:W3CDTF">2015-05-06T10:59:44Z</dcterms:modified>
</cp:coreProperties>
</file>